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5" r:id="rId2"/>
    <p:sldId id="719" r:id="rId3"/>
    <p:sldId id="714" r:id="rId4"/>
    <p:sldId id="333" r:id="rId5"/>
    <p:sldId id="716" r:id="rId6"/>
    <p:sldId id="717" r:id="rId7"/>
    <p:sldId id="303" r:id="rId8"/>
    <p:sldId id="306" r:id="rId9"/>
    <p:sldId id="305" r:id="rId10"/>
    <p:sldId id="307" r:id="rId11"/>
    <p:sldId id="373" r:id="rId12"/>
    <p:sldId id="7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2"/>
    <p:restoredTop sz="94595"/>
  </p:normalViewPr>
  <p:slideViewPr>
    <p:cSldViewPr snapToGrid="0" snapToObjects="1">
      <p:cViewPr varScale="1">
        <p:scale>
          <a:sx n="104" d="100"/>
          <a:sy n="104" d="100"/>
        </p:scale>
        <p:origin x="5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EAC5-8408-0C43-AB39-DDB88E48C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2FC6F-BB5C-0A48-A8A0-D6FD94118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39F2-B6FF-9E42-9A5B-4D6C301A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0FD46-BC7C-2540-A352-8B235E7C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06FCC-A17E-2F4B-9816-171EF87C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7B64-C7B8-5348-85F3-64586174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75B7-DB58-7844-86B3-23F0FBA14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E74D-ABFD-9546-9FF5-9E87A8D2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21D09-8997-0145-A869-084126E8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EDBB6-BAEF-5246-B40E-D650F33D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4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13836-E09C-8A45-B943-CED54C124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C2D9A-B163-3744-9195-6B9DA44D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03F41-9424-2F44-9DA5-3494AA52B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259C-07E5-104E-A20C-4F7767DB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06BD5-2A9C-2A4B-8707-1A8D4AB1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9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8771-0FCB-1849-97C5-15DEF916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ACCB-6D65-444B-90BF-E52B5E1EA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A67CE-7845-124E-8006-FDE39738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CF6F0-F3EC-0740-8E59-8E07B86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C5EE6-B37C-A14F-9F8D-626A1A6B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1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54AE-1DF0-0A45-A49E-054838A2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6473B-B4CD-F146-8D7B-136AC5CC4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FAE9E-3458-2249-A417-D16310E11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96904-C1CA-B845-9A35-0C669BD4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6D05C-2B9E-7540-B264-B6CA1BC1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1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C57-90BD-3241-814F-BB89C538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7678-2512-5641-AAD6-87CA9EAC7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B9819-4193-9A4B-B2CA-1DC70FD8C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D32BF-9CE8-E845-A024-E84DFEE4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5A64C-77F1-B348-921B-3C7672BD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322C7-413E-A747-B152-9B86ACA0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3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E9EC-4BEF-7943-B721-5A64C2F7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F98B3-8552-CB40-A76E-CF7B590B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17982-ABA9-ED49-9BDE-FD5F3AD78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983A5-59AA-3D46-A493-E19EC5D8F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E1B4F-A726-1943-9A11-A6AB19F60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D71D-9D68-0042-95F4-00A97F3B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3355-33F6-4E49-BECA-36338EAE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71BAE-3E2E-7A41-B67B-8360766A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2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CA99-3127-D041-8B28-9BB8EAA9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A1FC8-A284-574E-8B44-F8FCBD43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A7701-E120-C546-B253-E793ACE9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C63F5-7D25-B14B-9F02-39518AB4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FA9B1-EF5E-744E-BA01-D757DF7B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67D91-975F-7C4C-9155-B4ECCC6A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B2B3-E388-4644-9D61-330A5CEF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5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DCD4-5E72-E145-9D54-3E9A77B9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0BAA-5BAA-C744-A4B4-6AE5693C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8FF3E-91C8-FC4A-9F2B-4DC79F640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90D91-29EC-EF47-A7AF-62E4EE3B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EB4AA-A905-BA49-AD8A-4CA03B0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F4BAF-2D8E-2344-BA91-FCE41297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3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BA47-DE99-164D-B67E-8812CABF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B0BA5-9A7E-834F-92BD-D9376C9BF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58FB2-5936-644B-A189-5D66795A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76BAB-FFAA-B14A-9889-2DAE142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1C1E7-38A2-1A4E-B910-287FF62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9FCC8-8F6E-3B4A-ADD7-73B94A35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A524F-5BC8-F049-914A-A2995F1D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61C70-C5C8-5248-B978-45E99089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4A288-F7FC-0840-AD58-2BD8253A8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BB814-64FE-A046-86EF-08998BAE6296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0ADD0-8084-3D4D-B4F5-A2C2941F4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D72A-71AB-744A-AB70-74F9513FC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7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hyperlink" Target="https://en.wikipedia.org/wiki/Van_der_Waals_constants_(data_page)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</a:t>
            </a:r>
            <a:r>
              <a:rPr lang="en-US" sz="2400" b="1" dirty="0" err="1"/>
              <a:t>VisualizingP</a:t>
            </a:r>
            <a:r>
              <a:rPr lang="en-US" sz="2400" b="1" dirty="0"/>
              <a:t> showed us how to manipulate (add, subtract) entire surfaces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CFCC75-EADC-4497-B544-5110C0EFFF1C}"/>
              </a:ext>
            </a:extLst>
          </p:cNvPr>
          <p:cNvGrpSpPr/>
          <p:nvPr/>
        </p:nvGrpSpPr>
        <p:grpSpPr>
          <a:xfrm>
            <a:off x="753973" y="1060784"/>
            <a:ext cx="10219717" cy="4736432"/>
            <a:chOff x="-56255" y="629305"/>
            <a:chExt cx="10219717" cy="47364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95CCDD-78B6-CD9A-BB93-25F7EFD709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56255" y="629305"/>
              <a:ext cx="3250868" cy="4736432"/>
              <a:chOff x="1144883" y="640080"/>
              <a:chExt cx="4100332" cy="5974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97597BA-14B8-82D5-EDDB-F06662D3C13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91903" y="640080"/>
                <a:ext cx="3653312" cy="5974080"/>
                <a:chOff x="121920" y="640080"/>
                <a:chExt cx="3653312" cy="5974080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2983EA0-8FD0-C3AB-0189-C1D95DB29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9080" y="3040707"/>
                  <a:ext cx="3516152" cy="3096081"/>
                </a:xfrm>
                <a:prstGeom prst="rect">
                  <a:avLst/>
                </a:prstGeom>
              </p:spPr>
            </p:pic>
            <p:sp>
              <p:nvSpPr>
                <p:cNvPr id="12" name="Frame 11">
                  <a:extLst>
                    <a:ext uri="{FF2B5EF4-FFF2-40B4-BE49-F238E27FC236}">
                      <a16:creationId xmlns:a16="http://schemas.microsoft.com/office/drawing/2014/main" id="{833798D6-8073-2809-6E21-1A6A9D595368}"/>
                    </a:ext>
                  </a:extLst>
                </p:cNvPr>
                <p:cNvSpPr/>
                <p:nvPr/>
              </p:nvSpPr>
              <p:spPr>
                <a:xfrm>
                  <a:off x="121920" y="640080"/>
                  <a:ext cx="3516152" cy="5974080"/>
                </a:xfrm>
                <a:prstGeom prst="frame">
                  <a:avLst>
                    <a:gd name="adj1" fmla="val 2197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8CDA7C8-43D7-64F8-5A4E-548BB077F559}"/>
                      </a:ext>
                    </a:extLst>
                  </p:cNvPr>
                  <p:cNvSpPr txBox="1"/>
                  <p:nvPr/>
                </p:nvSpPr>
                <p:spPr>
                  <a:xfrm>
                    <a:off x="1144883" y="1448493"/>
                    <a:ext cx="4100332" cy="84320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𝑛𝑅𝑇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8CDA7C8-43D7-64F8-5A4E-548BB077F5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4883" y="1448493"/>
                    <a:ext cx="4100332" cy="8432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671F5-F7F9-9446-0FBE-BEF40C3AF1D4}"/>
                </a:ext>
              </a:extLst>
            </p:cNvPr>
            <p:cNvSpPr txBox="1"/>
            <p:nvPr/>
          </p:nvSpPr>
          <p:spPr>
            <a:xfrm>
              <a:off x="3194614" y="2532595"/>
              <a:ext cx="2677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441E20-07F5-832D-5A3D-7768758BFF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0311" y="629305"/>
              <a:ext cx="3139410" cy="4732034"/>
              <a:chOff x="5963812" y="640080"/>
              <a:chExt cx="3963432" cy="597408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2EDE7DD-9871-3EC0-E8BB-1F971344E1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29877" y="640080"/>
                <a:ext cx="3697029" cy="5974080"/>
                <a:chOff x="3804524" y="640080"/>
                <a:chExt cx="3697029" cy="597408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5FD7C025-0413-D38B-239F-2CA54A2F61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04524" y="3040707"/>
                  <a:ext cx="3516152" cy="3065960"/>
                </a:xfrm>
                <a:prstGeom prst="rect">
                  <a:avLst/>
                </a:prstGeom>
              </p:spPr>
            </p:pic>
            <p:sp>
              <p:nvSpPr>
                <p:cNvPr id="21" name="Frame 20">
                  <a:extLst>
                    <a:ext uri="{FF2B5EF4-FFF2-40B4-BE49-F238E27FC236}">
                      <a16:creationId xmlns:a16="http://schemas.microsoft.com/office/drawing/2014/main" id="{F200EB6F-153F-B971-3D39-2269900E6A87}"/>
                    </a:ext>
                  </a:extLst>
                </p:cNvPr>
                <p:cNvSpPr/>
                <p:nvPr/>
              </p:nvSpPr>
              <p:spPr>
                <a:xfrm>
                  <a:off x="3890252" y="640080"/>
                  <a:ext cx="3611301" cy="5974080"/>
                </a:xfrm>
                <a:prstGeom prst="frame">
                  <a:avLst>
                    <a:gd name="adj1" fmla="val 2197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E466399-302C-6D9D-FB57-A434B5CE3659}"/>
                      </a:ext>
                    </a:extLst>
                  </p:cNvPr>
                  <p:cNvSpPr txBox="1"/>
                  <p:nvPr/>
                </p:nvSpPr>
                <p:spPr>
                  <a:xfrm>
                    <a:off x="5963812" y="1334437"/>
                    <a:ext cx="3963432" cy="8962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𝑣𝑑𝑤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𝑛𝑅𝑇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𝑛𝑏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E466399-302C-6D9D-FB57-A434B5CE36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3812" y="1334437"/>
                    <a:ext cx="3963432" cy="8962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0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B8D83C-EC9D-FA44-5C45-7104B14F47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2972" y="629305"/>
              <a:ext cx="2860490" cy="4732034"/>
              <a:chOff x="8147925" y="629305"/>
              <a:chExt cx="3611300" cy="5974080"/>
            </a:xfrm>
          </p:grpSpPr>
          <p:sp>
            <p:nvSpPr>
              <p:cNvPr id="32" name="Frame 31">
                <a:extLst>
                  <a:ext uri="{FF2B5EF4-FFF2-40B4-BE49-F238E27FC236}">
                    <a16:creationId xmlns:a16="http://schemas.microsoft.com/office/drawing/2014/main" id="{94543BBC-3C09-E884-9FA1-95384B74DB22}"/>
                  </a:ext>
                </a:extLst>
              </p:cNvPr>
              <p:cNvSpPr/>
              <p:nvPr/>
            </p:nvSpPr>
            <p:spPr>
              <a:xfrm>
                <a:off x="8147925" y="629305"/>
                <a:ext cx="3611300" cy="5974080"/>
              </a:xfrm>
              <a:prstGeom prst="frame">
                <a:avLst>
                  <a:gd name="adj1" fmla="val 219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9FCCA37-D166-8594-CFCF-96F22E5C3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55" t="4815" r="13480" b="17416"/>
              <a:stretch/>
            </p:blipFill>
            <p:spPr bwMode="auto">
              <a:xfrm>
                <a:off x="8426370" y="3040707"/>
                <a:ext cx="3165201" cy="2854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8B9F52A-7CCA-E47A-6759-B71716874797}"/>
                      </a:ext>
                    </a:extLst>
                  </p:cNvPr>
                  <p:cNvSpPr txBox="1"/>
                  <p:nvPr/>
                </p:nvSpPr>
                <p:spPr>
                  <a:xfrm>
                    <a:off x="8641600" y="1605755"/>
                    <a:ext cx="2734737" cy="5051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𝑖𝑑𝑒𝑎𝑙</m:t>
                            </m:r>
                          </m:sub>
                        </m:sSub>
                      </m:oMath>
                    </a14:m>
                    <a:r>
                      <a:rPr lang="en-US" sz="2000" dirty="0"/>
                      <a:t>-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𝑣𝑑𝑤</m:t>
                            </m:r>
                          </m:sub>
                        </m:sSub>
                      </m:oMath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8B9F52A-7CCA-E47A-6759-B717168747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00" y="1605755"/>
                    <a:ext cx="2734737" cy="50512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091" b="-242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DD7C85-79FB-E6BE-D87A-45596102E08B}"/>
                </a:ext>
              </a:extLst>
            </p:cNvPr>
            <p:cNvSpPr txBox="1"/>
            <p:nvPr/>
          </p:nvSpPr>
          <p:spPr>
            <a:xfrm>
              <a:off x="6675144" y="2497952"/>
              <a:ext cx="2677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29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Calculating intermolecular bond strengths from data we get in Spartan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A16809-CC87-6193-1CEB-0FD5C618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00" y="748836"/>
            <a:ext cx="3328560" cy="2970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DC47A1-5F60-CC9F-9E4C-CC252C0F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73" y="741004"/>
            <a:ext cx="3362942" cy="27621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2AD8F3-CB8D-E950-D761-FBBA37C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772" y="3845566"/>
            <a:ext cx="4618518" cy="28517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66D122-E355-F19F-D14C-0ACE5DC5F26A}"/>
                  </a:ext>
                </a:extLst>
              </p:cNvPr>
              <p:cNvSpPr txBox="1"/>
              <p:nvPr/>
            </p:nvSpPr>
            <p:spPr>
              <a:xfrm>
                <a:off x="8316097" y="3561923"/>
                <a:ext cx="3583460" cy="862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66D122-E355-F19F-D14C-0ACE5DC5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097" y="3561923"/>
                <a:ext cx="3583460" cy="862737"/>
              </a:xfrm>
              <a:prstGeom prst="rect">
                <a:avLst/>
              </a:prstGeom>
              <a:blipFill>
                <a:blip r:embed="rId5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71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-579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Relating intermolecular bond strengths to vdw “a” value</a:t>
            </a:r>
            <a:endParaRPr lang="en-US" sz="2400" b="1" dirty="0">
              <a:solidFill>
                <a:srgbClr val="7030A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0DA4FE-FFB0-3131-2575-5C6FE29CECFF}"/>
              </a:ext>
            </a:extLst>
          </p:cNvPr>
          <p:cNvGrpSpPr/>
          <p:nvPr/>
        </p:nvGrpSpPr>
        <p:grpSpPr>
          <a:xfrm>
            <a:off x="1804885" y="4386135"/>
            <a:ext cx="5079380" cy="2377753"/>
            <a:chOff x="5755663" y="4320595"/>
            <a:chExt cx="5079380" cy="237775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2F1980-2F7E-9E0C-84CD-A69BEE4E011E}"/>
                </a:ext>
              </a:extLst>
            </p:cNvPr>
            <p:cNvGrpSpPr/>
            <p:nvPr/>
          </p:nvGrpSpPr>
          <p:grpSpPr>
            <a:xfrm>
              <a:off x="5755663" y="4320595"/>
              <a:ext cx="5079380" cy="2377753"/>
              <a:chOff x="4572001" y="4317543"/>
              <a:chExt cx="5079380" cy="237775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885674F-21D9-6193-EE8C-5B9F1C10FE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" b="84729"/>
              <a:stretch/>
            </p:blipFill>
            <p:spPr>
              <a:xfrm>
                <a:off x="4572001" y="4317543"/>
                <a:ext cx="5079380" cy="56709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311D26-2273-1162-400E-5B5EF7ABD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3892" y="4821592"/>
                <a:ext cx="4785150" cy="1873704"/>
              </a:xfrm>
              <a:prstGeom prst="rect">
                <a:avLst/>
              </a:prstGeom>
            </p:spPr>
          </p:pic>
        </p:grpSp>
        <p:sp>
          <p:nvSpPr>
            <p:cNvPr id="16" name="Donut 15">
              <a:extLst>
                <a:ext uri="{FF2B5EF4-FFF2-40B4-BE49-F238E27FC236}">
                  <a16:creationId xmlns:a16="http://schemas.microsoft.com/office/drawing/2014/main" id="{9428ACC1-89CB-2836-0260-7A6E61401A7E}"/>
                </a:ext>
              </a:extLst>
            </p:cNvPr>
            <p:cNvSpPr/>
            <p:nvPr/>
          </p:nvSpPr>
          <p:spPr>
            <a:xfrm>
              <a:off x="7822234" y="4824644"/>
              <a:ext cx="1020975" cy="409093"/>
            </a:xfrm>
            <a:prstGeom prst="donut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944410DA-00A1-12A4-593B-B6884D655235}"/>
                </a:ext>
              </a:extLst>
            </p:cNvPr>
            <p:cNvSpPr/>
            <p:nvPr/>
          </p:nvSpPr>
          <p:spPr>
            <a:xfrm>
              <a:off x="7758666" y="6284445"/>
              <a:ext cx="1020975" cy="409093"/>
            </a:xfrm>
            <a:prstGeom prst="donut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696B6-FEB3-F0C1-B4B5-05E3A080B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200" y="1447954"/>
            <a:ext cx="3208329" cy="1981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24AE2A-ACB0-3690-1CFB-72F8D223F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82" y="1541651"/>
            <a:ext cx="3138134" cy="1610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28FF5D-3570-2D89-62C2-53A111889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456" y="1492655"/>
            <a:ext cx="3522306" cy="23755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5871E7-6B40-4BFF-4CD7-E8327CB10643}"/>
                  </a:ext>
                </a:extLst>
              </p:cNvPr>
              <p:cNvSpPr txBox="1"/>
              <p:nvPr/>
            </p:nvSpPr>
            <p:spPr>
              <a:xfrm>
                <a:off x="8638634" y="3615201"/>
                <a:ext cx="34969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value would you estimate for the vdw a-value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? (See </a:t>
                </a:r>
                <a:r>
                  <a:rPr lang="en-US" sz="2400" dirty="0">
                    <a:hlinkClick r:id="rId7"/>
                  </a:rPr>
                  <a:t>this table</a:t>
                </a:r>
                <a:r>
                  <a:rPr lang="en-US" sz="2400" dirty="0"/>
                  <a:t>.)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5871E7-6B40-4BFF-4CD7-E8327CB10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634" y="3615201"/>
                <a:ext cx="3496962" cy="1569660"/>
              </a:xfrm>
              <a:prstGeom prst="rect">
                <a:avLst/>
              </a:prstGeom>
              <a:blipFill>
                <a:blip r:embed="rId8"/>
                <a:stretch>
                  <a:fillRect l="-2899" t="-3200" r="-362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33C17-1BB8-561B-298E-ECA80574F55F}"/>
                  </a:ext>
                </a:extLst>
              </p:cNvPr>
              <p:cNvSpPr txBox="1"/>
              <p:nvPr/>
            </p:nvSpPr>
            <p:spPr>
              <a:xfrm>
                <a:off x="568411" y="896360"/>
                <a:ext cx="1878227" cy="79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~1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33C17-1BB8-561B-298E-ECA80574F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1" y="896360"/>
                <a:ext cx="1878227" cy="793743"/>
              </a:xfrm>
              <a:prstGeom prst="rect">
                <a:avLst/>
              </a:prstGeom>
              <a:blipFill>
                <a:blip r:embed="rId9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F2D1C1-3239-AC59-9152-5401B973EE46}"/>
                  </a:ext>
                </a:extLst>
              </p:cNvPr>
              <p:cNvSpPr txBox="1"/>
              <p:nvPr/>
            </p:nvSpPr>
            <p:spPr>
              <a:xfrm>
                <a:off x="4491370" y="896360"/>
                <a:ext cx="1878227" cy="79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~6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F2D1C1-3239-AC59-9152-5401B973E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370" y="896360"/>
                <a:ext cx="1878227" cy="793743"/>
              </a:xfrm>
              <a:prstGeom prst="rect">
                <a:avLst/>
              </a:prstGeom>
              <a:blipFill>
                <a:blip r:embed="rId10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E8192F-EC70-3C17-BFDB-258CD089E963}"/>
                  </a:ext>
                </a:extLst>
              </p:cNvPr>
              <p:cNvSpPr txBox="1"/>
              <p:nvPr/>
            </p:nvSpPr>
            <p:spPr>
              <a:xfrm>
                <a:off x="9141630" y="896360"/>
                <a:ext cx="1878227" cy="79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25−30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E8192F-EC70-3C17-BFDB-258CD089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630" y="896360"/>
                <a:ext cx="1878227" cy="793743"/>
              </a:xfrm>
              <a:prstGeom prst="rect">
                <a:avLst/>
              </a:prstGeom>
              <a:blipFill>
                <a:blip r:embed="rId11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58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98A01D-FAD4-3DCA-CB4A-A517E75C7B3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OK, let’s get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DBA69-F11E-80E7-2458-7F6CE1892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43"/>
          <a:stretch/>
        </p:blipFill>
        <p:spPr>
          <a:xfrm>
            <a:off x="390143" y="557009"/>
            <a:ext cx="10012258" cy="46245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958D6F-7CCA-F073-E219-0406FE65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10" y="5302758"/>
            <a:ext cx="10007340" cy="13053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640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4C3CB-FCB3-2241-AE48-93D0EF93F528}"/>
              </a:ext>
            </a:extLst>
          </p:cNvPr>
          <p:cNvSpPr txBox="1"/>
          <p:nvPr/>
        </p:nvSpPr>
        <p:spPr>
          <a:xfrm>
            <a:off x="-13726" y="-1189"/>
            <a:ext cx="122288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</a:t>
            </a:r>
            <a:r>
              <a:rPr lang="en-US" sz="2400" b="1" dirty="0" err="1"/>
              <a:t>VisualizingP</a:t>
            </a:r>
            <a:r>
              <a:rPr lang="en-US" sz="2400" b="1" dirty="0"/>
              <a:t> also showed us how we can use visualizations as an analysis tool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834E7-F11B-77C6-E1D5-56F9CA2985EF}"/>
              </a:ext>
            </a:extLst>
          </p:cNvPr>
          <p:cNvSpPr txBox="1"/>
          <p:nvPr/>
        </p:nvSpPr>
        <p:spPr>
          <a:xfrm>
            <a:off x="682906" y="2163627"/>
            <a:ext cx="2118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Ideal pressure is too big (real gases have lower pressure)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8BE07-06C1-4C50-8CCF-74550884B947}"/>
              </a:ext>
            </a:extLst>
          </p:cNvPr>
          <p:cNvSpPr txBox="1"/>
          <p:nvPr/>
        </p:nvSpPr>
        <p:spPr>
          <a:xfrm>
            <a:off x="8740032" y="3429000"/>
            <a:ext cx="3035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Ideal pressure is too low (real gases have higher pressure)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1420B-1AD0-1130-C741-AA168E3D6D1F}"/>
              </a:ext>
            </a:extLst>
          </p:cNvPr>
          <p:cNvSpPr txBox="1"/>
          <p:nvPr/>
        </p:nvSpPr>
        <p:spPr>
          <a:xfrm>
            <a:off x="2882096" y="5600541"/>
            <a:ext cx="475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8DB2CE-DF6E-3F86-6E01-4021C93C368F}"/>
                  </a:ext>
                </a:extLst>
              </p:cNvPr>
              <p:cNvSpPr txBox="1"/>
              <p:nvPr/>
            </p:nvSpPr>
            <p:spPr>
              <a:xfrm>
                <a:off x="682906" y="5035541"/>
                <a:ext cx="8835342" cy="955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At this temperature (the “Boyle temperature”), the ideal gas law has it just right. Thermodynamics (we’ll get to this) predicts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𝑅𝑏</m:t>
                        </m:r>
                      </m:den>
                    </m:f>
                  </m:oMath>
                </a14:m>
                <a:r>
                  <a:rPr lang="en-US" sz="2400" dirty="0"/>
                  <a:t> 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8DB2CE-DF6E-3F86-6E01-4021C93C3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5035541"/>
                <a:ext cx="8835342" cy="955903"/>
              </a:xfrm>
              <a:prstGeom prst="rect">
                <a:avLst/>
              </a:prstGeom>
              <a:blipFill>
                <a:blip r:embed="rId2"/>
                <a:stretch>
                  <a:fillRect l="-1004" t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966638-0655-F474-05CA-AC4D5F68D79C}"/>
                  </a:ext>
                </a:extLst>
              </p:cNvPr>
              <p:cNvSpPr txBox="1"/>
              <p:nvPr/>
            </p:nvSpPr>
            <p:spPr>
              <a:xfrm>
                <a:off x="120206" y="485449"/>
                <a:ext cx="12071794" cy="1037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assume </a:t>
                </a:r>
                <a:r>
                  <a:rPr lang="en-US" sz="2400" dirty="0" err="1"/>
                  <a:t>vdw’s</a:t>
                </a:r>
                <a:r>
                  <a:rPr lang="en-US" sz="2400" dirty="0"/>
                  <a:t> equation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) is more accurate than the ideal gas law (a great assumption). Then differences tell us about deficiencies in assumptions of the ideal gas law.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966638-0655-F474-05CA-AC4D5F68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6" y="485449"/>
                <a:ext cx="12071794" cy="1037848"/>
              </a:xfrm>
              <a:prstGeom prst="rect">
                <a:avLst/>
              </a:prstGeom>
              <a:blipFill>
                <a:blip r:embed="rId3"/>
                <a:stretch>
                  <a:fillRect l="-840" b="-10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953D51C-8ACE-DDD5-D844-72364DD00AF3}"/>
              </a:ext>
            </a:extLst>
          </p:cNvPr>
          <p:cNvGrpSpPr/>
          <p:nvPr/>
        </p:nvGrpSpPr>
        <p:grpSpPr>
          <a:xfrm>
            <a:off x="3568133" y="1632033"/>
            <a:ext cx="4623612" cy="3112123"/>
            <a:chOff x="3568133" y="1632033"/>
            <a:chExt cx="4623612" cy="311212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86DD13C-27CC-340A-F45F-AB6F617687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5" t="24531" r="13480" b="17416"/>
            <a:stretch/>
          </p:blipFill>
          <p:spPr bwMode="auto">
            <a:xfrm>
              <a:off x="3568133" y="1632033"/>
              <a:ext cx="4623612" cy="311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C0C1086-CEFF-5C45-824C-B679119938AF}"/>
                    </a:ext>
                  </a:extLst>
                </p:cNvPr>
                <p:cNvSpPr txBox="1"/>
                <p:nvPr/>
              </p:nvSpPr>
              <p:spPr>
                <a:xfrm>
                  <a:off x="4796854" y="1948182"/>
                  <a:ext cx="216616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</m:sub>
                      </m:sSub>
                    </m:oMath>
                  </a14:m>
                  <a:r>
                    <a:rPr lang="en-US" sz="200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𝑣𝑑𝑤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C0C1086-CEFF-5C45-824C-B67911993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854" y="1948182"/>
                  <a:ext cx="2166169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9375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26CD17-46B8-F38A-952E-C34BB7D1D209}"/>
              </a:ext>
            </a:extLst>
          </p:cNvPr>
          <p:cNvCxnSpPr>
            <a:cxnSpLocks/>
          </p:cNvCxnSpPr>
          <p:nvPr/>
        </p:nvCxnSpPr>
        <p:spPr>
          <a:xfrm flipV="1">
            <a:off x="5011838" y="4316199"/>
            <a:ext cx="868100" cy="660915"/>
          </a:xfrm>
          <a:prstGeom prst="straightConnector1">
            <a:avLst/>
          </a:prstGeom>
          <a:ln w="38100">
            <a:solidFill>
              <a:schemeClr val="tx1">
                <a:alpha val="4367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53CBB3-B58F-D27B-5812-5D9BF759DE99}"/>
              </a:ext>
            </a:extLst>
          </p:cNvPr>
          <p:cNvCxnSpPr>
            <a:cxnSpLocks/>
          </p:cNvCxnSpPr>
          <p:nvPr/>
        </p:nvCxnSpPr>
        <p:spPr>
          <a:xfrm flipH="1">
            <a:off x="6551271" y="3964119"/>
            <a:ext cx="2048719" cy="0"/>
          </a:xfrm>
          <a:prstGeom prst="straightConnector1">
            <a:avLst/>
          </a:prstGeom>
          <a:ln w="38100">
            <a:solidFill>
              <a:schemeClr val="tx1">
                <a:alpha val="4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6C0D5D-0FDD-B2D5-0346-C81C1D85EEDB}"/>
              </a:ext>
            </a:extLst>
          </p:cNvPr>
          <p:cNvCxnSpPr>
            <a:cxnSpLocks/>
          </p:cNvCxnSpPr>
          <p:nvPr/>
        </p:nvCxnSpPr>
        <p:spPr>
          <a:xfrm>
            <a:off x="2623930" y="2948457"/>
            <a:ext cx="1299888" cy="0"/>
          </a:xfrm>
          <a:prstGeom prst="straightConnector1">
            <a:avLst/>
          </a:prstGeom>
          <a:ln w="38100">
            <a:solidFill>
              <a:schemeClr val="tx1"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05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EF0B99-86C0-B25F-CB7B-6DADBC633106}"/>
              </a:ext>
            </a:extLst>
          </p:cNvPr>
          <p:cNvGrpSpPr>
            <a:grpSpLocks noChangeAspect="1"/>
          </p:cNvGrpSpPr>
          <p:nvPr/>
        </p:nvGrpSpPr>
        <p:grpSpPr>
          <a:xfrm>
            <a:off x="2551156" y="1513702"/>
            <a:ext cx="6816764" cy="3194221"/>
            <a:chOff x="1804885" y="4386135"/>
            <a:chExt cx="5079380" cy="23777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7B7FAC-89FE-C438-FFEA-C4BEB7337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84729"/>
            <a:stretch/>
          </p:blipFill>
          <p:spPr>
            <a:xfrm>
              <a:off x="1804885" y="4386135"/>
              <a:ext cx="5079380" cy="5670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C82CC9-2240-5BE1-57A1-1677D9131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6776" y="4890184"/>
              <a:ext cx="4785150" cy="187370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EC90158-0650-7BA6-BF14-C35B958F15B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is </a:t>
            </a:r>
            <a:r>
              <a:rPr lang="en-US" sz="2400" b="1" dirty="0" err="1"/>
              <a:t>vdw’s</a:t>
            </a:r>
            <a:r>
              <a:rPr lang="en-US" sz="2400" b="1" dirty="0"/>
              <a:t> law more accurate than the ideal gas law? </a:t>
            </a:r>
          </a:p>
          <a:p>
            <a:r>
              <a:rPr lang="en-US" sz="2400" b="1" dirty="0"/>
              <a:t>Because every gas it has its own adjustable parameters (a and b)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453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4C3CB-FCB3-2241-AE48-93D0EF93F528}"/>
              </a:ext>
            </a:extLst>
          </p:cNvPr>
          <p:cNvSpPr txBox="1"/>
          <p:nvPr/>
        </p:nvSpPr>
        <p:spPr>
          <a:xfrm>
            <a:off x="-36876" y="-12764"/>
            <a:ext cx="122288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vdw theory thinks about those parameters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8D2C28-74C3-8EB4-59ED-CAEE6E2FD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5" t="19315" r="37993" b="47321"/>
          <a:stretch/>
        </p:blipFill>
        <p:spPr>
          <a:xfrm>
            <a:off x="6686403" y="665909"/>
            <a:ext cx="3817147" cy="1309169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9AC993F-02C0-480C-DDAA-9C42C81BC306}"/>
              </a:ext>
            </a:extLst>
          </p:cNvPr>
          <p:cNvGrpSpPr/>
          <p:nvPr/>
        </p:nvGrpSpPr>
        <p:grpSpPr>
          <a:xfrm>
            <a:off x="733989" y="1120804"/>
            <a:ext cx="4771611" cy="4134159"/>
            <a:chOff x="801046" y="1575076"/>
            <a:chExt cx="3618771" cy="3419669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B111F74-103C-81BF-F6AC-062C1ACB30F5}"/>
                </a:ext>
              </a:extLst>
            </p:cNvPr>
            <p:cNvGrpSpPr/>
            <p:nvPr/>
          </p:nvGrpSpPr>
          <p:grpSpPr>
            <a:xfrm>
              <a:off x="801046" y="1575076"/>
              <a:ext cx="3618771" cy="3419669"/>
              <a:chOff x="5651293" y="1334126"/>
              <a:chExt cx="5879719" cy="4774540"/>
            </a:xfrm>
          </p:grpSpPr>
          <p:sp>
            <p:nvSpPr>
              <p:cNvPr id="82" name="Frame 81">
                <a:extLst>
                  <a:ext uri="{FF2B5EF4-FFF2-40B4-BE49-F238E27FC236}">
                    <a16:creationId xmlns:a16="http://schemas.microsoft.com/office/drawing/2014/main" id="{8D2AC521-DD65-3AC5-45C4-925640415861}"/>
                  </a:ext>
                </a:extLst>
              </p:cNvPr>
              <p:cNvSpPr/>
              <p:nvPr/>
            </p:nvSpPr>
            <p:spPr>
              <a:xfrm>
                <a:off x="5651293" y="1334126"/>
                <a:ext cx="5879719" cy="4774540"/>
              </a:xfrm>
              <a:prstGeom prst="frame">
                <a:avLst>
                  <a:gd name="adj1" fmla="val 19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CFFF4CEA-EDC6-D27F-F1E0-97AAC0933564}"/>
                  </a:ext>
                </a:extLst>
              </p:cNvPr>
              <p:cNvGrpSpPr/>
              <p:nvPr/>
            </p:nvGrpSpPr>
            <p:grpSpPr>
              <a:xfrm>
                <a:off x="6016053" y="2083631"/>
                <a:ext cx="4994223" cy="3667594"/>
                <a:chOff x="6016053" y="2083631"/>
                <a:chExt cx="4994223" cy="3667594"/>
              </a:xfrm>
              <a:solidFill>
                <a:srgbClr val="7030A0"/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EDCE103C-ABC7-AE72-AACF-1B5A11C0FF82}"/>
                    </a:ext>
                  </a:extLst>
                </p:cNvPr>
                <p:cNvSpPr/>
                <p:nvPr/>
              </p:nvSpPr>
              <p:spPr>
                <a:xfrm>
                  <a:off x="6625653" y="226351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C13DC147-78DA-BBF7-FF09-C0FEC0D83079}"/>
                    </a:ext>
                  </a:extLst>
                </p:cNvPr>
                <p:cNvSpPr/>
                <p:nvPr/>
              </p:nvSpPr>
              <p:spPr>
                <a:xfrm>
                  <a:off x="7182787" y="51441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719696E1-7728-1CCA-5C75-FB91678DF671}"/>
                    </a:ext>
                  </a:extLst>
                </p:cNvPr>
                <p:cNvSpPr/>
                <p:nvPr/>
              </p:nvSpPr>
              <p:spPr>
                <a:xfrm>
                  <a:off x="8276781" y="3259298"/>
                  <a:ext cx="149903" cy="149902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B2E68B02-7535-C56F-3143-1E1284F81FCD}"/>
                    </a:ext>
                  </a:extLst>
                </p:cNvPr>
                <p:cNvSpPr/>
                <p:nvPr/>
              </p:nvSpPr>
              <p:spPr>
                <a:xfrm>
                  <a:off x="7490085" y="3629480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C18DF8A-C9A1-EED4-AC50-6CF889FBEF84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5DD008F-BFEF-179C-093B-845089DA4BCA}"/>
                    </a:ext>
                  </a:extLst>
                </p:cNvPr>
                <p:cNvSpPr/>
                <p:nvPr/>
              </p:nvSpPr>
              <p:spPr>
                <a:xfrm>
                  <a:off x="10298243" y="2083631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4E709B4D-37C1-988B-BBF5-F995B225510E}"/>
                    </a:ext>
                  </a:extLst>
                </p:cNvPr>
                <p:cNvSpPr/>
                <p:nvPr/>
              </p:nvSpPr>
              <p:spPr>
                <a:xfrm>
                  <a:off x="8446957" y="4774366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DC96846A-3E32-AC27-AA1F-86425ECFF793}"/>
                    </a:ext>
                  </a:extLst>
                </p:cNvPr>
                <p:cNvSpPr/>
                <p:nvPr/>
              </p:nvSpPr>
              <p:spPr>
                <a:xfrm>
                  <a:off x="6016053" y="3814998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52C2DF58-79CF-D9B1-50AC-7B63C754D501}"/>
                    </a:ext>
                  </a:extLst>
                </p:cNvPr>
                <p:cNvSpPr/>
                <p:nvPr/>
              </p:nvSpPr>
              <p:spPr>
                <a:xfrm>
                  <a:off x="10860374" y="4624465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8C96D348-454F-9F2D-CF01-58828060C0F1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09F79F4-A985-6F21-D4C6-4155F6460542}"/>
                  </a:ext>
                </a:extLst>
              </p:cNvPr>
              <p:cNvGrpSpPr/>
              <p:nvPr/>
            </p:nvGrpSpPr>
            <p:grpSpPr>
              <a:xfrm>
                <a:off x="6212174" y="1656413"/>
                <a:ext cx="4910528" cy="4094812"/>
                <a:chOff x="6016053" y="2263514"/>
                <a:chExt cx="4087318" cy="3487711"/>
              </a:xfrm>
              <a:solidFill>
                <a:srgbClr val="FF0000"/>
              </a:solidFill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7616E0A2-FCDD-9322-12F0-FF2313DD74E3}"/>
                    </a:ext>
                  </a:extLst>
                </p:cNvPr>
                <p:cNvSpPr/>
                <p:nvPr/>
              </p:nvSpPr>
              <p:spPr>
                <a:xfrm>
                  <a:off x="6625653" y="226351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EF0A305-CD85-8E98-AA91-EBC10E04C61C}"/>
                    </a:ext>
                  </a:extLst>
                </p:cNvPr>
                <p:cNvSpPr/>
                <p:nvPr/>
              </p:nvSpPr>
              <p:spPr>
                <a:xfrm>
                  <a:off x="7182787" y="51441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54A133D6-43CE-06C2-4C7C-E700FC790F99}"/>
                    </a:ext>
                  </a:extLst>
                </p:cNvPr>
                <p:cNvSpPr/>
                <p:nvPr/>
              </p:nvSpPr>
              <p:spPr>
                <a:xfrm>
                  <a:off x="8104543" y="3035420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4238662E-4BC7-27DC-FCCD-CD77D623E46A}"/>
                    </a:ext>
                  </a:extLst>
                </p:cNvPr>
                <p:cNvSpPr/>
                <p:nvPr/>
              </p:nvSpPr>
              <p:spPr>
                <a:xfrm>
                  <a:off x="6864246" y="3244729"/>
                  <a:ext cx="149902" cy="14990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6B48AC45-E3F2-1CCE-D62E-269680EF98BE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989C199B-B5C3-E92B-622B-0179D689F0F1}"/>
                    </a:ext>
                  </a:extLst>
                </p:cNvPr>
                <p:cNvSpPr/>
                <p:nvPr/>
              </p:nvSpPr>
              <p:spPr>
                <a:xfrm>
                  <a:off x="9927236" y="2638265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028C5C66-ECA6-43EA-5D5A-BDB69A56C25D}"/>
                    </a:ext>
                  </a:extLst>
                </p:cNvPr>
                <p:cNvSpPr/>
                <p:nvPr/>
              </p:nvSpPr>
              <p:spPr>
                <a:xfrm>
                  <a:off x="8446957" y="4102945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586B07BB-DF39-3CDA-97CF-D97F955F8961}"/>
                    </a:ext>
                  </a:extLst>
                </p:cNvPr>
                <p:cNvSpPr/>
                <p:nvPr/>
              </p:nvSpPr>
              <p:spPr>
                <a:xfrm>
                  <a:off x="6016053" y="3814998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C7E4EB86-93B8-6A26-8250-7D9258240BC5}"/>
                    </a:ext>
                  </a:extLst>
                </p:cNvPr>
                <p:cNvSpPr/>
                <p:nvPr/>
              </p:nvSpPr>
              <p:spPr>
                <a:xfrm>
                  <a:off x="9953469" y="4423108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845BF85-4A28-E459-9948-83AAD21D1C73}"/>
                    </a:ext>
                  </a:extLst>
                </p:cNvPr>
                <p:cNvSpPr/>
                <p:nvPr/>
              </p:nvSpPr>
              <p:spPr>
                <a:xfrm>
                  <a:off x="7639987" y="5601324"/>
                  <a:ext cx="149902" cy="149901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339DF08-1128-1F2C-B2AA-6C953982CF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26243" y="2883377"/>
                <a:ext cx="1291039" cy="29711"/>
              </a:xfrm>
              <a:prstGeom prst="straightConnector1">
                <a:avLst/>
              </a:prstGeom>
              <a:ln w="635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D5836D3-270F-D4B7-45F5-BE384AE97880}"/>
                </a:ext>
              </a:extLst>
            </p:cNvPr>
            <p:cNvCxnSpPr/>
            <p:nvPr/>
          </p:nvCxnSpPr>
          <p:spPr>
            <a:xfrm flipV="1">
              <a:off x="1962710" y="2544966"/>
              <a:ext cx="697363" cy="125716"/>
            </a:xfrm>
            <a:prstGeom prst="straightConnector1">
              <a:avLst/>
            </a:prstGeom>
            <a:ln w="38100"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2A8C1C7-DA5A-2026-6F32-F48A4913E79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560" y="2776504"/>
              <a:ext cx="514733" cy="19155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A23B0B8-C545-D1DC-3E3E-3738FDF41AD0}"/>
                </a:ext>
              </a:extLst>
            </p:cNvPr>
            <p:cNvSpPr txBox="1"/>
            <p:nvPr/>
          </p:nvSpPr>
          <p:spPr>
            <a:xfrm>
              <a:off x="2578002" y="2553318"/>
              <a:ext cx="18293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Intermolecular forces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5F958F-F580-9057-46EE-0FF75685C541}"/>
              </a:ext>
            </a:extLst>
          </p:cNvPr>
          <p:cNvSpPr txBox="1"/>
          <p:nvPr/>
        </p:nvSpPr>
        <p:spPr>
          <a:xfrm>
            <a:off x="5542340" y="2159869"/>
            <a:ext cx="6649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“</a:t>
            </a:r>
            <a:r>
              <a:rPr lang="en-US" sz="2400" b="1" dirty="0">
                <a:solidFill>
                  <a:schemeClr val="accent1"/>
                </a:solidFill>
              </a:rPr>
              <a:t>a</a:t>
            </a:r>
            <a:r>
              <a:rPr lang="en-US" sz="2400" dirty="0"/>
              <a:t>” is a measure of </a:t>
            </a:r>
            <a:r>
              <a:rPr lang="en-US" sz="2400" b="1" dirty="0">
                <a:solidFill>
                  <a:schemeClr val="accent1"/>
                </a:solidFill>
              </a:rPr>
              <a:t>intermolecular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attraction</a:t>
            </a:r>
            <a:r>
              <a:rPr lang="en-US" sz="2400" dirty="0"/>
              <a:t>. If molecules are attracted to one another, they’ll tend to hit the wall less hard and less often, resulting in </a:t>
            </a:r>
            <a:r>
              <a:rPr lang="en-US" sz="2400" b="1" dirty="0">
                <a:solidFill>
                  <a:schemeClr val="accent1"/>
                </a:solidFill>
              </a:rPr>
              <a:t>lower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pressure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“</a:t>
            </a:r>
            <a:r>
              <a:rPr lang="en-US" sz="2400" b="1" dirty="0">
                <a:solidFill>
                  <a:srgbClr val="FF0000"/>
                </a:solidFill>
              </a:rPr>
              <a:t>b</a:t>
            </a:r>
            <a:r>
              <a:rPr lang="en-US" sz="2400" dirty="0"/>
              <a:t>” is a measure of </a:t>
            </a:r>
            <a:r>
              <a:rPr lang="en-US" sz="2400" b="1" dirty="0">
                <a:solidFill>
                  <a:srgbClr val="FF0000"/>
                </a:solidFill>
              </a:rPr>
              <a:t>molecular size</a:t>
            </a:r>
            <a:r>
              <a:rPr lang="en-US" sz="2400" dirty="0"/>
              <a:t>. Big molecules will bump into each other more, and therefore hit the wall harder and more often, resulting in </a:t>
            </a:r>
            <a:r>
              <a:rPr lang="en-US" sz="2400" b="1" dirty="0">
                <a:solidFill>
                  <a:srgbClr val="FF0000"/>
                </a:solidFill>
              </a:rPr>
              <a:t>higher pressure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927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4C3CB-FCB3-2241-AE48-93D0EF93F528}"/>
              </a:ext>
            </a:extLst>
          </p:cNvPr>
          <p:cNvSpPr txBox="1"/>
          <p:nvPr/>
        </p:nvSpPr>
        <p:spPr>
          <a:xfrm>
            <a:off x="-36876" y="-12764"/>
            <a:ext cx="122288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vdw theory thinks about those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D85259-C1D6-CBDE-9171-5AF60377AEF7}"/>
              </a:ext>
            </a:extLst>
          </p:cNvPr>
          <p:cNvGrpSpPr>
            <a:grpSpLocks noChangeAspect="1"/>
          </p:cNvGrpSpPr>
          <p:nvPr/>
        </p:nvGrpSpPr>
        <p:grpSpPr>
          <a:xfrm>
            <a:off x="1599686" y="1084831"/>
            <a:ext cx="7309536" cy="3425126"/>
            <a:chOff x="1804885" y="4386135"/>
            <a:chExt cx="5079380" cy="23777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208F2-9264-D518-A52A-B80019F35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84729"/>
            <a:stretch/>
          </p:blipFill>
          <p:spPr>
            <a:xfrm>
              <a:off x="1804885" y="4386135"/>
              <a:ext cx="5079380" cy="5670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BD0B14-1181-6568-5D41-E922AF5F4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6776" y="4890184"/>
              <a:ext cx="4785150" cy="187370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510609-94E0-4018-368E-F887F0583B94}"/>
              </a:ext>
            </a:extLst>
          </p:cNvPr>
          <p:cNvSpPr txBox="1"/>
          <p:nvPr/>
        </p:nvSpPr>
        <p:spPr>
          <a:xfrm>
            <a:off x="560570" y="4970371"/>
            <a:ext cx="10832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easy to see the </a:t>
            </a:r>
            <a:r>
              <a:rPr lang="en-US" sz="2400" b="1" dirty="0">
                <a:solidFill>
                  <a:srgbClr val="FF0000"/>
                </a:solidFill>
              </a:rPr>
              <a:t>molecular size effect </a:t>
            </a:r>
            <a:r>
              <a:rPr lang="en-US" sz="2400" dirty="0"/>
              <a:t>here – CO</a:t>
            </a:r>
            <a:r>
              <a:rPr lang="en-US" sz="2400" baseline="-25000" dirty="0"/>
              <a:t>2</a:t>
            </a:r>
            <a:r>
              <a:rPr lang="en-US" sz="2400" dirty="0"/>
              <a:t> is bigger than </a:t>
            </a:r>
            <a:r>
              <a:rPr lang="en-US" sz="2400" dirty="0" err="1"/>
              <a:t>Ar</a:t>
            </a:r>
            <a:r>
              <a:rPr lang="en-US" sz="2400" dirty="0"/>
              <a:t>, for example, and Bromobenzene is bigger than Benzene.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19E469-604C-A283-6EEE-8D18C27BDA8B}"/>
              </a:ext>
            </a:extLst>
          </p:cNvPr>
          <p:cNvSpPr/>
          <p:nvPr/>
        </p:nvSpPr>
        <p:spPr>
          <a:xfrm>
            <a:off x="6993923" y="1876425"/>
            <a:ext cx="1544083" cy="2591666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5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4C3CB-FCB3-2241-AE48-93D0EF93F528}"/>
              </a:ext>
            </a:extLst>
          </p:cNvPr>
          <p:cNvSpPr txBox="1"/>
          <p:nvPr/>
        </p:nvSpPr>
        <p:spPr>
          <a:xfrm>
            <a:off x="-36876" y="-12764"/>
            <a:ext cx="122288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vdw theory thinks about those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D85259-C1D6-CBDE-9171-5AF60377AEF7}"/>
              </a:ext>
            </a:extLst>
          </p:cNvPr>
          <p:cNvGrpSpPr>
            <a:grpSpLocks noChangeAspect="1"/>
          </p:cNvGrpSpPr>
          <p:nvPr/>
        </p:nvGrpSpPr>
        <p:grpSpPr>
          <a:xfrm>
            <a:off x="1599686" y="1084831"/>
            <a:ext cx="7309536" cy="3425126"/>
            <a:chOff x="1804885" y="4386135"/>
            <a:chExt cx="5079380" cy="23777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208F2-9264-D518-A52A-B80019F35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84729"/>
            <a:stretch/>
          </p:blipFill>
          <p:spPr>
            <a:xfrm>
              <a:off x="1804885" y="4386135"/>
              <a:ext cx="5079380" cy="5670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BD0B14-1181-6568-5D41-E922AF5F4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6776" y="4890184"/>
              <a:ext cx="4785150" cy="187370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510609-94E0-4018-368E-F887F0583B94}"/>
              </a:ext>
            </a:extLst>
          </p:cNvPr>
          <p:cNvSpPr txBox="1"/>
          <p:nvPr/>
        </p:nvSpPr>
        <p:spPr>
          <a:xfrm>
            <a:off x="560570" y="4970371"/>
            <a:ext cx="1083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less easy to understand the </a:t>
            </a:r>
            <a:r>
              <a:rPr lang="en-US" sz="2400" b="1" dirty="0">
                <a:solidFill>
                  <a:schemeClr val="accent1"/>
                </a:solidFill>
              </a:rPr>
              <a:t>intermolecular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attraction effect </a:t>
            </a:r>
            <a:r>
              <a:rPr lang="en-US" sz="2400" dirty="0"/>
              <a:t>here – why would two CO</a:t>
            </a:r>
            <a:r>
              <a:rPr lang="en-US" sz="2400" baseline="-25000" dirty="0"/>
              <a:t>2</a:t>
            </a:r>
            <a:r>
              <a:rPr lang="en-US" sz="2400" dirty="0"/>
              <a:t> molecules be more attracted to one another than two </a:t>
            </a:r>
            <a:r>
              <a:rPr lang="en-US" sz="2400" dirty="0" err="1"/>
              <a:t>Ar</a:t>
            </a:r>
            <a:r>
              <a:rPr lang="en-US" sz="2400" dirty="0"/>
              <a:t> atoms? And why does Bromobenzene have such a huge a-value?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EF2951-0B3D-2BD7-DAAE-0365EF6AC502}"/>
              </a:ext>
            </a:extLst>
          </p:cNvPr>
          <p:cNvSpPr/>
          <p:nvPr/>
        </p:nvSpPr>
        <p:spPr>
          <a:xfrm>
            <a:off x="4843387" y="1876425"/>
            <a:ext cx="2133146" cy="2591666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1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E238128-7832-7C4E-9BD7-7E3C832DD903}"/>
              </a:ext>
            </a:extLst>
          </p:cNvPr>
          <p:cNvSpPr txBox="1"/>
          <p:nvPr/>
        </p:nvSpPr>
        <p:spPr>
          <a:xfrm>
            <a:off x="0" y="-579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All molecules are slightly “sticky,” but some are more sticky than others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81786E-0201-A1B2-B385-226093F664EA}"/>
              </a:ext>
            </a:extLst>
          </p:cNvPr>
          <p:cNvGrpSpPr/>
          <p:nvPr/>
        </p:nvGrpSpPr>
        <p:grpSpPr>
          <a:xfrm>
            <a:off x="272634" y="1403718"/>
            <a:ext cx="3645486" cy="2253264"/>
            <a:chOff x="272634" y="1403718"/>
            <a:chExt cx="3645486" cy="22532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BEC431-EAB8-AA18-7F07-1C9E45C6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287649">
              <a:off x="272634" y="1408599"/>
              <a:ext cx="3645486" cy="22483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61E221-7060-0347-02AD-0F6F55CAFE4B}"/>
                    </a:ext>
                  </a:extLst>
                </p:cNvPr>
                <p:cNvSpPr txBox="1"/>
                <p:nvPr/>
              </p:nvSpPr>
              <p:spPr>
                <a:xfrm>
                  <a:off x="394916" y="1403718"/>
                  <a:ext cx="17004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/>
                    <a:t> dimer</a:t>
                  </a: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61E221-7060-0347-02AD-0F6F55CAF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16" y="1403718"/>
                  <a:ext cx="1700463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89C29F-1C16-FE37-3562-C901ADC6160F}"/>
              </a:ext>
            </a:extLst>
          </p:cNvPr>
          <p:cNvGrpSpPr/>
          <p:nvPr/>
        </p:nvGrpSpPr>
        <p:grpSpPr>
          <a:xfrm>
            <a:off x="7279642" y="1083354"/>
            <a:ext cx="3787140" cy="2898872"/>
            <a:chOff x="6798379" y="2983906"/>
            <a:chExt cx="3787140" cy="28988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1FAD74-0EC6-9BBE-E992-86AA73391D9D}"/>
                </a:ext>
              </a:extLst>
            </p:cNvPr>
            <p:cNvGrpSpPr/>
            <p:nvPr/>
          </p:nvGrpSpPr>
          <p:grpSpPr>
            <a:xfrm>
              <a:off x="6798379" y="3274899"/>
              <a:ext cx="3787140" cy="2607879"/>
              <a:chOff x="2171700" y="3531504"/>
              <a:chExt cx="3787140" cy="260787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38F7867-539D-F248-D512-36CB19878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1700" y="3531504"/>
                <a:ext cx="3787140" cy="260787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359B87-93F1-A8DA-BFD7-7ECA1D38610E}"/>
                  </a:ext>
                </a:extLst>
              </p:cNvPr>
              <p:cNvSpPr txBox="1"/>
              <p:nvPr/>
            </p:nvSpPr>
            <p:spPr>
              <a:xfrm>
                <a:off x="4248792" y="4011706"/>
                <a:ext cx="5769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044933-3E71-9B9A-6AD2-EA696356168E}"/>
                  </a:ext>
                </a:extLst>
              </p:cNvPr>
              <p:cNvSpPr txBox="1"/>
              <p:nvPr/>
            </p:nvSpPr>
            <p:spPr>
              <a:xfrm>
                <a:off x="3621782" y="4450511"/>
                <a:ext cx="5769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4C85DA6-287C-FC3F-4A8B-2C219CB66C08}"/>
                    </a:ext>
                  </a:extLst>
                </p:cNvPr>
                <p:cNvSpPr txBox="1"/>
                <p:nvPr/>
              </p:nvSpPr>
              <p:spPr>
                <a:xfrm>
                  <a:off x="7239336" y="2983906"/>
                  <a:ext cx="25951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/>
                    <a:t> dimer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4C85DA6-287C-FC3F-4A8B-2C219CB66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336" y="2983906"/>
                  <a:ext cx="2595199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BFF900-857D-AE71-C1FD-B32316B75DC1}"/>
              </a:ext>
            </a:extLst>
          </p:cNvPr>
          <p:cNvGrpSpPr/>
          <p:nvPr/>
        </p:nvGrpSpPr>
        <p:grpSpPr>
          <a:xfrm>
            <a:off x="3864043" y="3637757"/>
            <a:ext cx="3208329" cy="2442711"/>
            <a:chOff x="2739578" y="3724254"/>
            <a:chExt cx="3208329" cy="24427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1EBE1B-B4A9-26D9-C81E-405AC9D2C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9578" y="4185919"/>
              <a:ext cx="3208329" cy="19810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270805-F5C3-476A-16C0-132373DBA8BB}"/>
                    </a:ext>
                  </a:extLst>
                </p:cNvPr>
                <p:cNvSpPr txBox="1"/>
                <p:nvPr/>
              </p:nvSpPr>
              <p:spPr>
                <a:xfrm>
                  <a:off x="3046142" y="3724254"/>
                  <a:ext cx="25951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/>
                    <a:t> dimer</a:t>
                  </a: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270805-F5C3-476A-16C0-132373DBA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6142" y="3724254"/>
                  <a:ext cx="2595199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900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Calculating intermolecular bond strengths from data we get in Spartan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EEE59-9DE7-FBC2-E998-B041A1B0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36" y="651510"/>
            <a:ext cx="2441223" cy="2434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DDA5C7-520E-CBB2-21A8-9ED183CEA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79" y="3429000"/>
            <a:ext cx="4989637" cy="3077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2A9163-CE5F-1E2B-9CFB-B68DAE07E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706" y="672485"/>
            <a:ext cx="2445138" cy="22792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E3ACCA-CD4C-9905-E67C-28DDED86F6C1}"/>
                  </a:ext>
                </a:extLst>
              </p:cNvPr>
              <p:cNvSpPr txBox="1"/>
              <p:nvPr/>
            </p:nvSpPr>
            <p:spPr>
              <a:xfrm>
                <a:off x="8316097" y="3561923"/>
                <a:ext cx="3583460" cy="862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E3ACCA-CD4C-9905-E67C-28DDED86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097" y="3561923"/>
                <a:ext cx="3583460" cy="862737"/>
              </a:xfrm>
              <a:prstGeom prst="rect">
                <a:avLst/>
              </a:prstGeom>
              <a:blipFill>
                <a:blip r:embed="rId5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EC566F1-706B-0A56-FA1C-4BD7CDA1945C}"/>
              </a:ext>
            </a:extLst>
          </p:cNvPr>
          <p:cNvSpPr txBox="1"/>
          <p:nvPr/>
        </p:nvSpPr>
        <p:spPr>
          <a:xfrm>
            <a:off x="1608936" y="2888218"/>
            <a:ext cx="213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Solid display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644BE1-01E0-8F4C-796C-69FCCD657890}"/>
              </a:ext>
            </a:extLst>
          </p:cNvPr>
          <p:cNvSpPr txBox="1"/>
          <p:nvPr/>
        </p:nvSpPr>
        <p:spPr>
          <a:xfrm>
            <a:off x="6048706" y="2888218"/>
            <a:ext cx="244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Semi-transparent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58E12D-B053-F473-38D8-BF3265B71136}"/>
                  </a:ext>
                </a:extLst>
              </p:cNvPr>
              <p:cNvSpPr txBox="1"/>
              <p:nvPr/>
            </p:nvSpPr>
            <p:spPr>
              <a:xfrm>
                <a:off x="1823634" y="1071873"/>
                <a:ext cx="17083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58E12D-B053-F473-38D8-BF3265B71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634" y="1071873"/>
                <a:ext cx="170832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6F33B4-DC45-5AD1-A591-B9E950F7E611}"/>
                  </a:ext>
                </a:extLst>
              </p:cNvPr>
              <p:cNvSpPr txBox="1"/>
              <p:nvPr/>
            </p:nvSpPr>
            <p:spPr>
              <a:xfrm>
                <a:off x="6096000" y="982444"/>
                <a:ext cx="17083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6F33B4-DC45-5AD1-A591-B9E950F7E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82444"/>
                <a:ext cx="170832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9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Calculating intermolecular bond strengths from data we get in Spartan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97B3C-A18F-3487-961D-E6C43340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10" y="834389"/>
            <a:ext cx="3889612" cy="2607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5CE5A-7DFE-2833-B290-535AF7107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39" y="834390"/>
            <a:ext cx="3296319" cy="2704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AB374F-5C35-0B89-9C6F-D50D783F7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3531504"/>
            <a:ext cx="4830710" cy="3326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1351C6-C0FE-D40C-FD9E-F5D873EAAA5E}"/>
              </a:ext>
            </a:extLst>
          </p:cNvPr>
          <p:cNvSpPr txBox="1"/>
          <p:nvPr/>
        </p:nvSpPr>
        <p:spPr>
          <a:xfrm>
            <a:off x="3455544" y="2138328"/>
            <a:ext cx="5769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2AFDDC-3FB6-4638-A258-60C8ECBDE432}"/>
              </a:ext>
            </a:extLst>
          </p:cNvPr>
          <p:cNvSpPr txBox="1"/>
          <p:nvPr/>
        </p:nvSpPr>
        <p:spPr>
          <a:xfrm>
            <a:off x="2522031" y="1351950"/>
            <a:ext cx="5769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A599AE-37B4-FAA7-B63F-503763F9D72B}"/>
                  </a:ext>
                </a:extLst>
              </p:cNvPr>
              <p:cNvSpPr txBox="1"/>
              <p:nvPr/>
            </p:nvSpPr>
            <p:spPr>
              <a:xfrm>
                <a:off x="8316097" y="3561923"/>
                <a:ext cx="3583460" cy="862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𝑏𝑜𝑛𝑑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A599AE-37B4-FAA7-B63F-503763F9D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097" y="3561923"/>
                <a:ext cx="3583460" cy="862737"/>
              </a:xfrm>
              <a:prstGeom prst="rect">
                <a:avLst/>
              </a:prstGeom>
              <a:blipFill>
                <a:blip r:embed="rId5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A6F8B06-1C8C-85E9-B2DD-C7B53A103CBF}"/>
              </a:ext>
            </a:extLst>
          </p:cNvPr>
          <p:cNvSpPr txBox="1"/>
          <p:nvPr/>
        </p:nvSpPr>
        <p:spPr>
          <a:xfrm>
            <a:off x="1359008" y="1450466"/>
            <a:ext cx="5769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41248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455</Words>
  <Application>Microsoft Macintosh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136</cp:revision>
  <dcterms:created xsi:type="dcterms:W3CDTF">2018-08-07T04:05:17Z</dcterms:created>
  <dcterms:modified xsi:type="dcterms:W3CDTF">2024-09-06T14:54:54Z</dcterms:modified>
</cp:coreProperties>
</file>